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4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18B5-9E96-400C-8088-F232E40C0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856614-C27A-4316-BE7E-2B02149ED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64D76-2A73-4539-80DA-EDBC0E86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8603-8E65-4B04-802A-AE3D7465EB3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B7F5C-545C-407D-9867-320A210B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11274-40DF-47FB-B15A-F42C5D66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D5C7-5BAC-4D17-85D6-3423D8185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8B266-5ACF-438A-9C1D-F3D78F65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7EDD9-CACB-4FE0-99FE-F519C2579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B03A1-5E4C-400B-A7E9-1D932C40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8603-8E65-4B04-802A-AE3D7465EB3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A2E51-00D4-41BC-874A-158119E8A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9419F-7E79-4A85-9C13-D3C424868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D5C7-5BAC-4D17-85D6-3423D8185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7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22C74B-47DE-4D17-A629-74E81A4BC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3512E-90BB-40CF-BFAE-B9B594CCB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8385E-B912-4E18-89D2-87FD40C8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8603-8E65-4B04-802A-AE3D7465EB3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86FF6-EB87-41EC-B398-EC3A2FAF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7B330-5F71-4140-BAA8-DF116160B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D5C7-5BAC-4D17-85D6-3423D8185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2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C654-44BE-4384-9671-A33312AD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51AB5-A9B6-4BA0-9BF9-3E9479A5D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DA700-1F20-47E2-B3FC-12FADA86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8603-8E65-4B04-802A-AE3D7465EB3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35A17-F75B-416F-9DF4-FBFD01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E4C0D-0EAD-496C-B713-466959A4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D5C7-5BAC-4D17-85D6-3423D8185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4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0DAD-EB5B-4A78-8794-16CDD961C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B9ADF-8283-40DC-89A7-981B3E2BF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C1B14-48E8-4787-A68D-9758B043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8603-8E65-4B04-802A-AE3D7465EB3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599F2-3427-4CAE-B924-5D7B613EE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BBAF1-F381-4415-861B-EEAE82D9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D5C7-5BAC-4D17-85D6-3423D8185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13390-E542-496C-BD2B-E5193673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5B1C6-1486-4DF2-BC7E-29FA557EF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E6146-3C3F-45CB-9B30-38209EF11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4ED4C-3043-4E02-910C-E1CC009A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8603-8E65-4B04-802A-AE3D7465EB3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36365-2158-4FEB-8FE6-CF910C0F2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6BF4E-41A3-4C05-8E77-99D58C41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D5C7-5BAC-4D17-85D6-3423D8185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01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7CF7-0F04-40E5-89E9-A41FB6300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4EF1F-3BBE-401E-A955-ADAEF0BC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A37DA-50CF-4245-994B-E4D0CF5BD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0BDF0-80D8-42C6-AAFB-7DE0871F5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8AAA9-4FAC-4F25-A597-5853BA063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1EFD15-A857-41F2-853E-ABE543102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8603-8E65-4B04-802A-AE3D7465EB3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4D98A8-6A2A-4904-B1AB-73B75A992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62E002-C372-4319-9C79-6C6AC5D5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D5C7-5BAC-4D17-85D6-3423D8185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8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3BE5C-6915-406B-B7A8-F95C3942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211FD-488F-49B9-A148-C1DA35127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8603-8E65-4B04-802A-AE3D7465EB3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58826-75F8-4E10-89F1-70C0E791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6D2B2-8E5E-4183-8CD1-0DB61FD8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D5C7-5BAC-4D17-85D6-3423D8185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3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73E258-E2DD-4766-BA24-FF5D4EB4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8603-8E65-4B04-802A-AE3D7465EB3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F691F7-D673-4797-89EA-073F090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8E981-7D99-4C92-8DD9-5A3F6328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D5C7-5BAC-4D17-85D6-3423D8185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5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88687-7DAC-4E84-B103-1E17BDB1E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1424D-EF85-4BDD-B160-9BD9181D4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836D5-80F3-49D2-99AD-75012B013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7F8D6-9223-4320-905D-04A79F93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8603-8E65-4B04-802A-AE3D7465EB3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EF7DA-735F-4972-86F3-C472D174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C87CD-E223-4CF1-9399-6EA62639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D5C7-5BAC-4D17-85D6-3423D8185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4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CBE2-38D3-4841-A6DF-BDCA3943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DAB294-7E0D-4667-AECA-1C2CABB07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BEB67-A78A-4FAC-B6E8-86D4EF706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137E3-F4C7-4F47-BA6E-EF1C3055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8603-8E65-4B04-802A-AE3D7465EB3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89E7D-4D39-40CC-9522-022688D97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779DD-7557-4A4A-8361-240EF003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D5C7-5BAC-4D17-85D6-3423D8185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2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2A8E13-AED5-4425-A375-AC3F6920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62BA2-0C54-449E-889E-DE88D036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51204-2446-4466-ACAC-BC1C0E1BB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F8603-8E65-4B04-802A-AE3D7465EB3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C1688-5828-4ED7-8BD2-BF24B8E51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4BCEF-7788-480E-8A76-3F1996722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7D5C7-5BAC-4D17-85D6-3423D8185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6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A531-338F-48EA-A6CE-4CA13A51D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6966" y="957263"/>
            <a:ext cx="7040033" cy="2387600"/>
          </a:xfrm>
        </p:spPr>
        <p:txBody>
          <a:bodyPr/>
          <a:lstStyle/>
          <a:p>
            <a:pPr algn="l"/>
            <a:r>
              <a:rPr lang="en-US" dirty="0"/>
              <a:t>Active Methodologies and Adaptive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DB0D4-35DA-4E2F-B84A-A5C7622FE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3533" y="3602038"/>
            <a:ext cx="6104466" cy="1655762"/>
          </a:xfrm>
        </p:spPr>
        <p:txBody>
          <a:bodyPr/>
          <a:lstStyle/>
          <a:p>
            <a:pPr algn="l"/>
            <a:r>
              <a:rPr lang="en-US" dirty="0"/>
              <a:t>Stephen Downes</a:t>
            </a:r>
          </a:p>
          <a:p>
            <a:pPr algn="l"/>
            <a:r>
              <a:rPr lang="en-US" dirty="0"/>
              <a:t>November 28,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3C8EE-3588-4AF8-A9E4-4AA844FDA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98" y="0"/>
            <a:ext cx="3663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26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C6388-8B59-43B0-AB53-8541E2FB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Personal</a:t>
            </a:r>
            <a:r>
              <a:rPr lang="en-US" dirty="0"/>
              <a:t> learning vs personalized learning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AC8473-6732-42B9-B4AE-3E671D63D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Begins with a task or project rather than content objective</a:t>
            </a:r>
          </a:p>
          <a:p>
            <a:r>
              <a:rPr lang="en-US" sz="3200" dirty="0"/>
              <a:t>Analysis reveals opportunities rather than gaps</a:t>
            </a:r>
          </a:p>
          <a:p>
            <a:r>
              <a:rPr lang="en-US" sz="3200" dirty="0"/>
              <a:t>Feedback is supportive rather than evaluative</a:t>
            </a:r>
          </a:p>
          <a:p>
            <a:r>
              <a:rPr lang="en-US" sz="3200" dirty="0"/>
              <a:t>Students don’t fail, they iterate</a:t>
            </a:r>
          </a:p>
          <a:p>
            <a:pPr lvl="1"/>
            <a:endParaRPr lang="en-US" dirty="0"/>
          </a:p>
        </p:txBody>
      </p:sp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D7B3951-5794-4C62-88D7-19C1D408D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97" y="3061472"/>
            <a:ext cx="3252818" cy="37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2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id="{A4A77918-85E4-407B-8823-9ADE98BAF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684" y="1307151"/>
            <a:ext cx="5420783" cy="42436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6D458E-6576-48A4-81CF-152D1E3B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is not just doing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558E1-DE1C-4AE8-8E97-4DE6D9718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2" y="1502459"/>
            <a:ext cx="5524501" cy="4351338"/>
          </a:xfrm>
        </p:spPr>
        <p:txBody>
          <a:bodyPr>
            <a:normAutofit/>
          </a:bodyPr>
          <a:lstStyle/>
          <a:p>
            <a:r>
              <a:rPr lang="en-US" sz="3200" dirty="0"/>
              <a:t>It involves setting priorities and making plans</a:t>
            </a:r>
          </a:p>
          <a:p>
            <a:r>
              <a:rPr lang="en-US" sz="3200" dirty="0"/>
              <a:t>It involves evaluating and selecting resources</a:t>
            </a:r>
          </a:p>
          <a:p>
            <a:r>
              <a:rPr lang="en-US" sz="3200" dirty="0"/>
              <a:t>It involves decision-making</a:t>
            </a:r>
          </a:p>
          <a:p>
            <a:r>
              <a:rPr lang="en-US" sz="3200" dirty="0"/>
              <a:t>It involves networking, collaboration, and cooperation</a:t>
            </a:r>
          </a:p>
          <a:p>
            <a:r>
              <a:rPr lang="en-US" sz="3200" dirty="0"/>
              <a:t>It involves creating and sharing 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539490-AE6A-437C-8C43-39EDAA091DF6}"/>
              </a:ext>
            </a:extLst>
          </p:cNvPr>
          <p:cNvSpPr/>
          <p:nvPr/>
        </p:nvSpPr>
        <p:spPr>
          <a:xfrm>
            <a:off x="1062567" y="5853797"/>
            <a:ext cx="1012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http://www.queensu.ca/teachingandlearning/modules/active/04_what_is_active_learning.html</a:t>
            </a:r>
          </a:p>
          <a:p>
            <a:r>
              <a:rPr lang="en-US" dirty="0"/>
              <a:t>http://www.crlt.umich.edu/active_learning_introduction </a:t>
            </a:r>
          </a:p>
        </p:txBody>
      </p:sp>
    </p:spTree>
    <p:extLst>
      <p:ext uri="{BB962C8B-B14F-4D97-AF65-F5344CB8AC3E}">
        <p14:creationId xmlns:p14="http://schemas.microsoft.com/office/powerpoint/2010/main" val="133171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5E0F67B-543D-4611-9D38-5C3126EF7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276" y="1131633"/>
            <a:ext cx="5468718" cy="5468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19A1C-12AF-4718-AA89-CA53D557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124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Why? Because active learning is a different </a:t>
            </a:r>
            <a:r>
              <a:rPr lang="en-US" sz="4900" i="1" dirty="0"/>
              <a:t>type</a:t>
            </a:r>
            <a:r>
              <a:rPr lang="en-US" sz="4900" dirty="0"/>
              <a:t> of learning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3F31E-DB80-4318-B6A6-846350223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Traditional learning is based on remembering</a:t>
            </a:r>
          </a:p>
          <a:p>
            <a:pPr lvl="1"/>
            <a:r>
              <a:rPr lang="en-US" sz="2800" dirty="0"/>
              <a:t>It is topic-based and content-based</a:t>
            </a:r>
          </a:p>
          <a:p>
            <a:pPr lvl="1"/>
            <a:r>
              <a:rPr lang="en-US" sz="2800" dirty="0"/>
              <a:t>It is focused on knowledge</a:t>
            </a:r>
          </a:p>
          <a:p>
            <a:pPr lvl="2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7C84FA-9776-4E76-9D28-86120855A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960" y="3716866"/>
            <a:ext cx="2793574" cy="25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3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9A1C-12AF-4718-AA89-CA53D557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124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Why? Because active learning is a different </a:t>
            </a:r>
            <a:r>
              <a:rPr lang="en-US" sz="4900" i="1" dirty="0"/>
              <a:t>type</a:t>
            </a:r>
            <a:r>
              <a:rPr lang="en-US" sz="4900" dirty="0"/>
              <a:t> of learning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3F31E-DB80-4318-B6A6-846350223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Active learning is based on growth</a:t>
            </a:r>
          </a:p>
          <a:p>
            <a:pPr lvl="1"/>
            <a:r>
              <a:rPr lang="en-US" sz="2800" dirty="0"/>
              <a:t>It includes, but is deeper than content and knowledge</a:t>
            </a:r>
          </a:p>
          <a:p>
            <a:pPr lvl="1"/>
            <a:r>
              <a:rPr lang="en-US" sz="2800" dirty="0"/>
              <a:t>Students learn how to see and recognize</a:t>
            </a:r>
          </a:p>
          <a:p>
            <a:pPr lvl="1"/>
            <a:r>
              <a:rPr lang="en-US" sz="2800" dirty="0"/>
              <a:t>They acquire a repertoire of tools and responses</a:t>
            </a:r>
          </a:p>
          <a:p>
            <a:pPr lvl="1"/>
            <a:r>
              <a:rPr lang="en-US" sz="2800" dirty="0"/>
              <a:t>One </a:t>
            </a:r>
            <a:r>
              <a:rPr lang="en-US" sz="2800" i="1" dirty="0"/>
              <a:t>becomes</a:t>
            </a:r>
            <a:r>
              <a:rPr lang="en-US" sz="2800" dirty="0"/>
              <a:t> an expert in a discipline; it’s a form of embodiment</a:t>
            </a:r>
          </a:p>
          <a:p>
            <a:pPr lvl="2"/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477A750-1BCF-4BD9-9D15-C1331C785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15" y="4364502"/>
            <a:ext cx="5431250" cy="22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8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74A7E-B794-4D4E-A9C0-C69DA423A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3FE62-DD27-4F4E-AB33-06BF3968F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525" y="1566009"/>
            <a:ext cx="8917084" cy="4351338"/>
          </a:xfrm>
        </p:spPr>
        <p:txBody>
          <a:bodyPr/>
          <a:lstStyle/>
          <a:p>
            <a:r>
              <a:rPr lang="en-US" sz="3200" dirty="0"/>
              <a:t>In traditional learning, topics, activities and lessons are designed and selected by the teacher</a:t>
            </a:r>
          </a:p>
          <a:p>
            <a:r>
              <a:rPr lang="en-US" sz="3200" dirty="0"/>
              <a:t>Adaptive learning substitutes its own decisions for that of the teacher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E801C-0ED8-423F-A25C-BD178DB82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473" y="3227185"/>
            <a:ext cx="3571705" cy="33259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4729AD-DC0A-4584-B640-07577F5EF26D}"/>
              </a:ext>
            </a:extLst>
          </p:cNvPr>
          <p:cNvSpPr/>
          <p:nvPr/>
        </p:nvSpPr>
        <p:spPr>
          <a:xfrm>
            <a:off x="1017122" y="3620483"/>
            <a:ext cx="6096000" cy="25473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Is based on a knowledge of the student (based on data, tests, </a:t>
            </a:r>
            <a:r>
              <a:rPr lang="en-US" sz="2800" dirty="0" err="1">
                <a:solidFill>
                  <a:prstClr val="black"/>
                </a:solidFill>
              </a:rPr>
              <a:t>etc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Selects resources and activities from a set of alternatives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Manages the process of learning using these resources</a:t>
            </a:r>
          </a:p>
        </p:txBody>
      </p:sp>
    </p:spTree>
    <p:extLst>
      <p:ext uri="{BB962C8B-B14F-4D97-AF65-F5344CB8AC3E}">
        <p14:creationId xmlns:p14="http://schemas.microsoft.com/office/powerpoint/2010/main" val="404901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C628226C-3150-4313-A8C1-56836A0FC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92" y="2053729"/>
            <a:ext cx="5321135" cy="41724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09EE2-80E2-4D00-9A80-A2D250DC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8273" cy="1893089"/>
          </a:xfrm>
        </p:spPr>
        <p:txBody>
          <a:bodyPr>
            <a:normAutofit/>
          </a:bodyPr>
          <a:lstStyle/>
          <a:p>
            <a:r>
              <a:rPr lang="en-US" dirty="0"/>
              <a:t>In active learning, </a:t>
            </a:r>
            <a:br>
              <a:rPr lang="en-US" dirty="0"/>
            </a:br>
            <a:r>
              <a:rPr lang="en-US" dirty="0"/>
              <a:t>these decisions should be made by the l</a:t>
            </a:r>
            <a:r>
              <a:rPr lang="en-US" i="1" dirty="0"/>
              <a:t>earner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88547-BED7-4A7A-B6BD-1BCE6F66E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2" y="2141536"/>
            <a:ext cx="5032827" cy="5608129"/>
          </a:xfrm>
        </p:spPr>
        <p:txBody>
          <a:bodyPr/>
          <a:lstStyle/>
          <a:p>
            <a:r>
              <a:rPr lang="en-US" sz="3200" dirty="0"/>
              <a:t>It originates in what the student </a:t>
            </a:r>
            <a:r>
              <a:rPr lang="en-US" sz="3200" i="1" dirty="0">
                <a:solidFill>
                  <a:srgbClr val="FF0000"/>
                </a:solidFill>
              </a:rPr>
              <a:t>wants to do</a:t>
            </a:r>
            <a:r>
              <a:rPr lang="en-US" sz="3200" i="1" dirty="0"/>
              <a:t> – goals, strategies</a:t>
            </a:r>
            <a:endParaRPr lang="en-US" sz="3200" dirty="0"/>
          </a:p>
          <a:p>
            <a:pPr lvl="1"/>
            <a:r>
              <a:rPr lang="en-US" sz="2800" dirty="0"/>
              <a:t>(which is often not known or deemed irrelevant by active learning systems)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637575-0C87-4967-972D-C3BF78353D67}"/>
              </a:ext>
            </a:extLst>
          </p:cNvPr>
          <p:cNvSpPr/>
          <p:nvPr/>
        </p:nvSpPr>
        <p:spPr>
          <a:xfrm>
            <a:off x="867832" y="6226175"/>
            <a:ext cx="7802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https://www.sciencedirect.com/science/article/pii/S0360131517302397   </a:t>
            </a:r>
          </a:p>
        </p:txBody>
      </p:sp>
    </p:spTree>
    <p:extLst>
      <p:ext uri="{BB962C8B-B14F-4D97-AF65-F5344CB8AC3E}">
        <p14:creationId xmlns:p14="http://schemas.microsoft.com/office/powerpoint/2010/main" val="349335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9EE2-80E2-4D00-9A80-A2D250DC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8273" cy="1893089"/>
          </a:xfrm>
        </p:spPr>
        <p:txBody>
          <a:bodyPr>
            <a:normAutofit/>
          </a:bodyPr>
          <a:lstStyle/>
          <a:p>
            <a:r>
              <a:rPr lang="en-US" dirty="0"/>
              <a:t>In active learning, </a:t>
            </a:r>
            <a:br>
              <a:rPr lang="en-US" dirty="0"/>
            </a:br>
            <a:r>
              <a:rPr lang="en-US" dirty="0"/>
              <a:t>these decisions should be made by the l</a:t>
            </a:r>
            <a:r>
              <a:rPr lang="en-US" i="1" dirty="0"/>
              <a:t>earner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88547-BED7-4A7A-B6BD-1BCE6F66E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4" y="2126381"/>
            <a:ext cx="4936066" cy="5608129"/>
          </a:xfrm>
        </p:spPr>
        <p:txBody>
          <a:bodyPr/>
          <a:lstStyle/>
          <a:p>
            <a:r>
              <a:rPr lang="en-US" sz="3200" dirty="0"/>
              <a:t>Learners own and use </a:t>
            </a:r>
            <a:r>
              <a:rPr lang="en-US" sz="3200" dirty="0">
                <a:solidFill>
                  <a:srgbClr val="FF0000"/>
                </a:solidFill>
              </a:rPr>
              <a:t>their own information </a:t>
            </a:r>
            <a:r>
              <a:rPr lang="en-US" sz="3200" dirty="0"/>
              <a:t>- </a:t>
            </a:r>
          </a:p>
          <a:p>
            <a:pPr lvl="1"/>
            <a:r>
              <a:rPr lang="en-US" sz="2800" dirty="0"/>
              <a:t>(which can include data, tests,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What they create, plus</a:t>
            </a:r>
          </a:p>
          <a:p>
            <a:pPr lvl="1"/>
            <a:r>
              <a:rPr lang="en-US" sz="2800" dirty="0"/>
              <a:t>Activity records, plus</a:t>
            </a:r>
          </a:p>
          <a:p>
            <a:pPr lvl="1"/>
            <a:r>
              <a:rPr lang="en-US" sz="2800" dirty="0"/>
              <a:t>Interactions, </a:t>
            </a:r>
            <a:r>
              <a:rPr lang="en-US" sz="2800" dirty="0" err="1"/>
              <a:t>etc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167E1AF-7194-440A-AEC0-528B2F7EA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66" y="2093383"/>
            <a:ext cx="5715000" cy="44291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A72AAD-F56E-4760-9822-091E1920B196}"/>
              </a:ext>
            </a:extLst>
          </p:cNvPr>
          <p:cNvSpPr/>
          <p:nvPr/>
        </p:nvSpPr>
        <p:spPr>
          <a:xfrm>
            <a:off x="5892345" y="6275401"/>
            <a:ext cx="3831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http://angrybearcomics.blogspot.com/</a:t>
            </a:r>
          </a:p>
        </p:txBody>
      </p:sp>
    </p:spTree>
    <p:extLst>
      <p:ext uri="{BB962C8B-B14F-4D97-AF65-F5344CB8AC3E}">
        <p14:creationId xmlns:p14="http://schemas.microsoft.com/office/powerpoint/2010/main" val="57177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B0DB761-9CD6-4976-991A-1D7F46C97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00" y="2060705"/>
            <a:ext cx="5895580" cy="4716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09EE2-80E2-4D00-9A80-A2D250DC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8273" cy="1893089"/>
          </a:xfrm>
        </p:spPr>
        <p:txBody>
          <a:bodyPr>
            <a:normAutofit/>
          </a:bodyPr>
          <a:lstStyle/>
          <a:p>
            <a:r>
              <a:rPr lang="en-US" dirty="0"/>
              <a:t>In active learning, </a:t>
            </a:r>
            <a:br>
              <a:rPr lang="en-US" dirty="0"/>
            </a:br>
            <a:r>
              <a:rPr lang="en-US" dirty="0"/>
              <a:t>these decisions should be made by the l</a:t>
            </a:r>
            <a:r>
              <a:rPr lang="en-US" i="1" dirty="0"/>
              <a:t>earner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88547-BED7-4A7A-B6BD-1BCE6F66E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2" y="2141536"/>
            <a:ext cx="5638801" cy="5608129"/>
          </a:xfrm>
        </p:spPr>
        <p:txBody>
          <a:bodyPr/>
          <a:lstStyle/>
          <a:p>
            <a:r>
              <a:rPr lang="en-US" sz="3200" dirty="0"/>
              <a:t>Learners </a:t>
            </a:r>
            <a:r>
              <a:rPr lang="en-US" sz="3200" dirty="0">
                <a:solidFill>
                  <a:srgbClr val="FF0000"/>
                </a:solidFill>
              </a:rPr>
              <a:t>select resources </a:t>
            </a:r>
            <a:r>
              <a:rPr lang="en-US" sz="3200" dirty="0"/>
              <a:t>and activities from anywhere – goals, content</a:t>
            </a:r>
          </a:p>
          <a:p>
            <a:pPr lvl="1"/>
            <a:r>
              <a:rPr lang="en-US" sz="2800" dirty="0"/>
              <a:t>(Not limited to a set of predefined alternatives)</a:t>
            </a:r>
          </a:p>
          <a:p>
            <a:pPr lvl="1"/>
            <a:r>
              <a:rPr lang="en-US" sz="2800" dirty="0"/>
              <a:t>May be localized or suited to their own background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3E7E4E-ED0B-44D0-A2D6-3B3E4EA7ED41}"/>
              </a:ext>
            </a:extLst>
          </p:cNvPr>
          <p:cNvSpPr/>
          <p:nvPr/>
        </p:nvSpPr>
        <p:spPr>
          <a:xfrm>
            <a:off x="838199" y="6293920"/>
            <a:ext cx="7042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https://en.wikipedia.org/wiki/Shri_Mata_Vaishno_Devi_University</a:t>
            </a:r>
          </a:p>
        </p:txBody>
      </p:sp>
    </p:spTree>
    <p:extLst>
      <p:ext uri="{BB962C8B-B14F-4D97-AF65-F5344CB8AC3E}">
        <p14:creationId xmlns:p14="http://schemas.microsoft.com/office/powerpoint/2010/main" val="3407454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9EE2-80E2-4D00-9A80-A2D250DC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8273" cy="1893089"/>
          </a:xfrm>
        </p:spPr>
        <p:txBody>
          <a:bodyPr>
            <a:normAutofit/>
          </a:bodyPr>
          <a:lstStyle/>
          <a:p>
            <a:r>
              <a:rPr lang="en-US" dirty="0"/>
              <a:t>In active learning, </a:t>
            </a:r>
            <a:br>
              <a:rPr lang="en-US" dirty="0"/>
            </a:br>
            <a:r>
              <a:rPr lang="en-US" dirty="0"/>
              <a:t>these decisions should be made by the l</a:t>
            </a:r>
            <a:r>
              <a:rPr lang="en-US" i="1" dirty="0"/>
              <a:t>earner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88547-BED7-4A7A-B6BD-1BCE6F66E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2" y="2141536"/>
            <a:ext cx="5541435" cy="5608129"/>
          </a:xfrm>
        </p:spPr>
        <p:txBody>
          <a:bodyPr/>
          <a:lstStyle/>
          <a:p>
            <a:r>
              <a:rPr lang="en-US" sz="3200" dirty="0"/>
              <a:t>They </a:t>
            </a:r>
            <a:r>
              <a:rPr lang="en-US" sz="3200" dirty="0">
                <a:solidFill>
                  <a:srgbClr val="FF0000"/>
                </a:solidFill>
              </a:rPr>
              <a:t>manage their own learning </a:t>
            </a:r>
            <a:r>
              <a:rPr lang="en-US" sz="3200" dirty="0"/>
              <a:t>and share the outcomes </a:t>
            </a:r>
          </a:p>
          <a:p>
            <a:pPr lvl="1"/>
            <a:r>
              <a:rPr lang="en-US" sz="2800" dirty="0"/>
              <a:t>Monitoring, reflection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E9E4F7-9FF9-4813-8665-41EEC35FB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03" y="1974823"/>
            <a:ext cx="3052191" cy="471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32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459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Active Methodologies and Adaptive Learning</vt:lpstr>
      <vt:lpstr>Active learning is not just doing</vt:lpstr>
      <vt:lpstr>Why? Because active learning is a different type of learning </vt:lpstr>
      <vt:lpstr>Why? Because active learning is a different type of learning </vt:lpstr>
      <vt:lpstr>Adaptive Learning</vt:lpstr>
      <vt:lpstr>In active learning,  these decisions should be made by the learner</vt:lpstr>
      <vt:lpstr>In active learning,  these decisions should be made by the learner</vt:lpstr>
      <vt:lpstr>In active learning,  these decisions should be made by the learner</vt:lpstr>
      <vt:lpstr>In active learning,  these decisions should be made by the learner</vt:lpstr>
      <vt:lpstr>Personal learning vs personalized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Learning and Adaptive Learning</dc:title>
  <dc:creator>Stephen Downes</dc:creator>
  <cp:lastModifiedBy>Stephen Downes</cp:lastModifiedBy>
  <cp:revision>11</cp:revision>
  <dcterms:created xsi:type="dcterms:W3CDTF">2019-11-26T15:41:14Z</dcterms:created>
  <dcterms:modified xsi:type="dcterms:W3CDTF">2019-11-28T14:06:42Z</dcterms:modified>
</cp:coreProperties>
</file>